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Ouverture. Lire le pitch : “Le Sceau de l’Empereur a disparu. Votre équipe doit franchir 5 portes pour ouvrir la salle du Trône.” Installer le chrono et former les équipes.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Debrief : faire parler les participants sur les comportements observés, pas uniquement sur les énigmes. Relier aux pratiques agiles : clarification, transparence, feedback rapide, collaboration.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Ces deux fiches sont à imprimer, pas forcément à projeter. En impression, sélectionner les slides concernées uniquement.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Fiche imprimable Portes 1 à 3. À découper en 3 cartes distinctes.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Fiche imprimable Portes 4, 5 et Finale. À découper et distribuer progressivement.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Cette slide est le corrigé. La garder en fin de deck ou masquer si besoin. Code final simple : 59544. Variante avancée si la porte 3 utilise 1001/0110/0011 : 59944.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mémo animateur. Peut être imprimée ou gardée en notes. Conserver un rythme ferme : l’énergie vient du chrono et de la validation progressive.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Présenter ce slide uniquement si le public doit comprendre la mécanique. Sinon, garder cette slide comme mémo animateur. Insister sur la règle : l’équipe gagne si elle rend son raisonnement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Expliquer les règles. Constituer les équipes. Donner le principe : à chaque porte, l’équipe donne une réponse ET explique son raisonnement. Valider ou refuser en restant neutre.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Faire choisir les rôles en 60 secondes. Ne pas chercher la perfection : le rôle est un prétexte pour distribuer la parole et éviter qu’une personne résolve tout seule.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Porte 1 : arrivée sur le Torii final après être passé par la case 5. En cas d’ambiguïté, préciser que le chiffre à retenir est le chiffre traversé juste avant l’arrivée au Torii final. Fragment : 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Porte 2 : réseau /24 = les trois premiers octets sont identiques. Tours A, C et E. A=1, C=3, E=5. Total : 9. Fragment : 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Porte 3 : 0101 en binaire = 5 en décimal. Version avancée : 1001=9, 0110=6, 0011=3, total=18, réduction=9. Fragment recommandé pour le code simple : 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Porte 4 : associations cohérentes = 2 IP→Routeur, 3 Sprint→Rétrospective, 5 Scrum Master→Facilitation, 6 Kanban→Flux. Il y a 4 bonnes associations. Fragment : 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Porte 5 : Rat + Zen + Ô ≈ Réseau. Question bonus : l’adresse impériale la plus haute est 192.168.12.254, dernier chiffre = 4. Fragment : 4. Énigme finale : collaboration ou intelligence collective.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elegant_escape_game_design_with_imperial_flai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gile_debrief_with_eastern_elegan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6"/>
          </a:solidFill>
          <a:ln w="12700">
            <a:solidFill>
              <a:srgbClr val="07162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64592" y="164592"/>
            <a:ext cx="11862511" cy="6528816"/>
          </a:xfrm>
          <a:prstGeom prst="rect">
            <a:avLst/>
          </a:prstGeom>
          <a:solidFill>
            <a:srgbClr val="071626">
              <a:alpha val="0"/>
            </a:srgbClr>
          </a:solidFill>
          <a:ln w="15240">
            <a:solidFill>
              <a:srgbClr val="D6A84E">
                <a:alpha val="85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56032" y="685800"/>
            <a:ext cx="502920" cy="22860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知恵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協力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勝利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0120" y="475488"/>
            <a:ext cx="10424160" cy="5669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Fiches à imprimer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87552" y="1078992"/>
            <a:ext cx="101498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8F4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À découper et distribuer au fur et à mesure pour préserver l’effet escape game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987552" y="1572768"/>
            <a:ext cx="9966960" cy="0"/>
          </a:xfrm>
          <a:prstGeom prst="line">
            <a:avLst/>
          </a:prstGeom>
          <a:noFill/>
          <a:ln w="27940">
            <a:solidFill>
              <a:srgbClr val="9A1E1E">
                <a:alpha val="9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1234440" y="1901952"/>
            <a:ext cx="9738360" cy="1143000"/>
          </a:xfrm>
          <a:prstGeom prst="roundRect">
            <a:avLst>
              <a:gd name="adj" fmla="val 6400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435608" y="2048256"/>
            <a:ext cx="933602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Préparation avant atelier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435608" y="2468880"/>
            <a:ext cx="9336024" cy="4480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Imprime les 2 fiches suivantes en A4, idéalement en couleur. Découpe chaque bloc et place-les dans des enveloppes numérotées : Porte 1, Porte 2, Porte 3, Porte 4, Porte 5, Finale.</a:t>
            </a:r>
            <a:endParaRPr lang="en-US" sz="1440" dirty="0"/>
          </a:p>
        </p:txBody>
      </p:sp>
      <p:sp>
        <p:nvSpPr>
          <p:cNvPr id="11" name="Shape 9"/>
          <p:cNvSpPr/>
          <p:nvPr/>
        </p:nvSpPr>
        <p:spPr>
          <a:xfrm>
            <a:off x="1234440" y="3401568"/>
            <a:ext cx="9738360" cy="1097280"/>
          </a:xfrm>
          <a:prstGeom prst="roundRect">
            <a:avLst>
              <a:gd name="adj" fmla="val 6667"/>
            </a:avLst>
          </a:prstGeom>
          <a:solidFill>
            <a:srgbClr val="0B203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435608" y="3547872"/>
            <a:ext cx="933602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Conseil premium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435608" y="3968496"/>
            <a:ext cx="9336024" cy="40233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F8F4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 donne pas toutes les fiches d’un coup. L’équipe doit obtenir la validation d’une porte avant de recevoir l’enveloppe suivante.</a:t>
            </a:r>
            <a:endParaRPr lang="en-US" sz="1440" dirty="0"/>
          </a:p>
        </p:txBody>
      </p:sp>
      <p:sp>
        <p:nvSpPr>
          <p:cNvPr id="14" name="Text 12"/>
          <p:cNvSpPr/>
          <p:nvPr/>
        </p:nvSpPr>
        <p:spPr>
          <a:xfrm>
            <a:off x="1234440" y="4983480"/>
            <a:ext cx="97383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D6A84E"/>
                </a:solidFill>
              </a:rPr>
              <a:t>Les 2 slides suivantes sont les fiches imprimables.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japanese_themed_puzzle_worksheet_desig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4261" y="91440"/>
            <a:ext cx="4723173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japanese_inspired_printable_escape_room_card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4261" y="91440"/>
            <a:ext cx="4723173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6"/>
          </a:solidFill>
          <a:ln w="12700">
            <a:solidFill>
              <a:srgbClr val="07162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64592" y="164592"/>
            <a:ext cx="11862511" cy="6528816"/>
          </a:xfrm>
          <a:prstGeom prst="rect">
            <a:avLst/>
          </a:prstGeom>
          <a:solidFill>
            <a:srgbClr val="071626">
              <a:alpha val="0"/>
            </a:srgbClr>
          </a:solidFill>
          <a:ln w="15240">
            <a:solidFill>
              <a:srgbClr val="D6A84E">
                <a:alpha val="85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56032" y="685800"/>
            <a:ext cx="502920" cy="22860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知恵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協力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勝利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0120" y="475488"/>
            <a:ext cx="10424160" cy="5669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Corrigé facilitateur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87552" y="1078992"/>
            <a:ext cx="101498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8F4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À garder pour toi — ne pas projeter avant la fin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987552" y="1572768"/>
            <a:ext cx="9966960" cy="0"/>
          </a:xfrm>
          <a:prstGeom prst="line">
            <a:avLst/>
          </a:prstGeom>
          <a:noFill/>
          <a:ln w="27940">
            <a:solidFill>
              <a:srgbClr val="9A1E1E">
                <a:alpha val="9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960120" y="1828800"/>
            <a:ext cx="1874520" cy="475488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33272" y="1938528"/>
            <a:ext cx="172821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70" b="1" dirty="0">
                <a:solidFill>
                  <a:srgbClr val="F8F4E8"/>
                </a:solidFill>
              </a:rPr>
              <a:t>Étape</a:t>
            </a:r>
            <a:endParaRPr lang="en-US" sz="1270" dirty="0"/>
          </a:p>
        </p:txBody>
      </p:sp>
      <p:sp>
        <p:nvSpPr>
          <p:cNvPr id="10" name="Shape 8"/>
          <p:cNvSpPr/>
          <p:nvPr/>
        </p:nvSpPr>
        <p:spPr>
          <a:xfrm>
            <a:off x="2834640" y="1828800"/>
            <a:ext cx="2971800" cy="475488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907792" y="1938528"/>
            <a:ext cx="28254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70" b="1" dirty="0">
                <a:solidFill>
                  <a:srgbClr val="F8F4E8"/>
                </a:solidFill>
              </a:rPr>
              <a:t>Logique</a:t>
            </a:r>
            <a:endParaRPr lang="en-US" sz="1270" dirty="0"/>
          </a:p>
        </p:txBody>
      </p:sp>
      <p:sp>
        <p:nvSpPr>
          <p:cNvPr id="12" name="Shape 10"/>
          <p:cNvSpPr/>
          <p:nvPr/>
        </p:nvSpPr>
        <p:spPr>
          <a:xfrm>
            <a:off x="5806440" y="1828800"/>
            <a:ext cx="5440680" cy="475488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879592" y="1938528"/>
            <a:ext cx="529437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70" b="1" dirty="0">
                <a:solidFill>
                  <a:srgbClr val="F8F4E8"/>
                </a:solidFill>
              </a:rPr>
              <a:t>Réponse</a:t>
            </a:r>
            <a:endParaRPr lang="en-US" sz="1270" dirty="0"/>
          </a:p>
        </p:txBody>
      </p:sp>
      <p:sp>
        <p:nvSpPr>
          <p:cNvPr id="14" name="Shape 12"/>
          <p:cNvSpPr/>
          <p:nvPr/>
        </p:nvSpPr>
        <p:spPr>
          <a:xfrm>
            <a:off x="960120" y="2304288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033272" y="2404872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Porte 1</a:t>
            </a:r>
            <a:endParaRPr lang="en-US" sz="1180" dirty="0"/>
          </a:p>
        </p:txBody>
      </p:sp>
      <p:sp>
        <p:nvSpPr>
          <p:cNvPr id="16" name="Shape 14"/>
          <p:cNvSpPr/>
          <p:nvPr/>
        </p:nvSpPr>
        <p:spPr>
          <a:xfrm>
            <a:off x="2834640" y="2304288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907792" y="2404872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Algorithme</a:t>
            </a:r>
            <a:endParaRPr lang="en-US" sz="1180" dirty="0"/>
          </a:p>
        </p:txBody>
      </p:sp>
      <p:sp>
        <p:nvSpPr>
          <p:cNvPr id="18" name="Shape 16"/>
          <p:cNvSpPr/>
          <p:nvPr/>
        </p:nvSpPr>
        <p:spPr>
          <a:xfrm>
            <a:off x="5806440" y="2304288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5879592" y="2404872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5</a:t>
            </a:r>
            <a:endParaRPr lang="en-US" sz="1180" dirty="0"/>
          </a:p>
        </p:txBody>
      </p:sp>
      <p:sp>
        <p:nvSpPr>
          <p:cNvPr id="20" name="Shape 18"/>
          <p:cNvSpPr/>
          <p:nvPr/>
        </p:nvSpPr>
        <p:spPr>
          <a:xfrm>
            <a:off x="960120" y="2779776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033272" y="2880360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Porte 2</a:t>
            </a:r>
            <a:endParaRPr lang="en-US" sz="1180" dirty="0"/>
          </a:p>
        </p:txBody>
      </p:sp>
      <p:sp>
        <p:nvSpPr>
          <p:cNvPr id="22" name="Shape 20"/>
          <p:cNvSpPr/>
          <p:nvPr/>
        </p:nvSpPr>
        <p:spPr>
          <a:xfrm>
            <a:off x="2834640" y="2779776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2907792" y="2880360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Réseau IP</a:t>
            </a:r>
            <a:endParaRPr lang="en-US" sz="1180" dirty="0"/>
          </a:p>
        </p:txBody>
      </p:sp>
      <p:sp>
        <p:nvSpPr>
          <p:cNvPr id="24" name="Shape 22"/>
          <p:cNvSpPr/>
          <p:nvPr/>
        </p:nvSpPr>
        <p:spPr>
          <a:xfrm>
            <a:off x="5806440" y="2779776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879592" y="2880360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A, C, E → 1+3+5 = 9</a:t>
            </a:r>
            <a:endParaRPr lang="en-US" sz="1180" dirty="0"/>
          </a:p>
        </p:txBody>
      </p:sp>
      <p:sp>
        <p:nvSpPr>
          <p:cNvPr id="26" name="Shape 24"/>
          <p:cNvSpPr/>
          <p:nvPr/>
        </p:nvSpPr>
        <p:spPr>
          <a:xfrm>
            <a:off x="960120" y="3255264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033272" y="3355848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Porte 3</a:t>
            </a:r>
            <a:endParaRPr lang="en-US" sz="1180" dirty="0"/>
          </a:p>
        </p:txBody>
      </p:sp>
      <p:sp>
        <p:nvSpPr>
          <p:cNvPr id="28" name="Shape 26"/>
          <p:cNvSpPr/>
          <p:nvPr/>
        </p:nvSpPr>
        <p:spPr>
          <a:xfrm>
            <a:off x="2834640" y="3255264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907792" y="3355848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Binaire</a:t>
            </a:r>
            <a:endParaRPr lang="en-US" sz="1180" dirty="0"/>
          </a:p>
        </p:txBody>
      </p:sp>
      <p:sp>
        <p:nvSpPr>
          <p:cNvPr id="30" name="Shape 28"/>
          <p:cNvSpPr/>
          <p:nvPr/>
        </p:nvSpPr>
        <p:spPr>
          <a:xfrm>
            <a:off x="5806440" y="3255264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5879592" y="3355848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0101 = 5</a:t>
            </a:r>
            <a:endParaRPr lang="en-US" sz="1180" dirty="0"/>
          </a:p>
        </p:txBody>
      </p:sp>
      <p:sp>
        <p:nvSpPr>
          <p:cNvPr id="32" name="Shape 30"/>
          <p:cNvSpPr/>
          <p:nvPr/>
        </p:nvSpPr>
        <p:spPr>
          <a:xfrm>
            <a:off x="960120" y="3730752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1033272" y="3831336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Porte 4</a:t>
            </a:r>
            <a:endParaRPr lang="en-US" sz="1180" dirty="0"/>
          </a:p>
        </p:txBody>
      </p:sp>
      <p:sp>
        <p:nvSpPr>
          <p:cNvPr id="34" name="Shape 32"/>
          <p:cNvSpPr/>
          <p:nvPr/>
        </p:nvSpPr>
        <p:spPr>
          <a:xfrm>
            <a:off x="2834640" y="3730752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2907792" y="3831336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Amalgame</a:t>
            </a:r>
            <a:endParaRPr lang="en-US" sz="1180" dirty="0"/>
          </a:p>
        </p:txBody>
      </p:sp>
      <p:sp>
        <p:nvSpPr>
          <p:cNvPr id="36" name="Shape 34"/>
          <p:cNvSpPr/>
          <p:nvPr/>
        </p:nvSpPr>
        <p:spPr>
          <a:xfrm>
            <a:off x="5806440" y="3730752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5879592" y="3831336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2, 3, 5, 6 → 4 associations</a:t>
            </a:r>
            <a:endParaRPr lang="en-US" sz="1180" dirty="0"/>
          </a:p>
        </p:txBody>
      </p:sp>
      <p:sp>
        <p:nvSpPr>
          <p:cNvPr id="38" name="Shape 36"/>
          <p:cNvSpPr/>
          <p:nvPr/>
        </p:nvSpPr>
        <p:spPr>
          <a:xfrm>
            <a:off x="960120" y="4206240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1033272" y="4306824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Porte 5</a:t>
            </a:r>
            <a:endParaRPr lang="en-US" sz="1180" dirty="0"/>
          </a:p>
        </p:txBody>
      </p:sp>
      <p:sp>
        <p:nvSpPr>
          <p:cNvPr id="40" name="Shape 38"/>
          <p:cNvSpPr/>
          <p:nvPr/>
        </p:nvSpPr>
        <p:spPr>
          <a:xfrm>
            <a:off x="2834640" y="4206240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2907792" y="4306824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Rébus + bonus</a:t>
            </a:r>
            <a:endParaRPr lang="en-US" sz="1180" dirty="0"/>
          </a:p>
        </p:txBody>
      </p:sp>
      <p:sp>
        <p:nvSpPr>
          <p:cNvPr id="42" name="Shape 40"/>
          <p:cNvSpPr/>
          <p:nvPr/>
        </p:nvSpPr>
        <p:spPr>
          <a:xfrm>
            <a:off x="5806440" y="4206240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5879592" y="4306824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Réseau + dernier chiffre 254 = 4</a:t>
            </a:r>
            <a:endParaRPr lang="en-US" sz="1180" dirty="0"/>
          </a:p>
        </p:txBody>
      </p:sp>
      <p:sp>
        <p:nvSpPr>
          <p:cNvPr id="44" name="Shape 42"/>
          <p:cNvSpPr/>
          <p:nvPr/>
        </p:nvSpPr>
        <p:spPr>
          <a:xfrm>
            <a:off x="960120" y="4681728"/>
            <a:ext cx="187452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1033272" y="4782312"/>
            <a:ext cx="172821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b="1" dirty="0">
                <a:solidFill>
                  <a:srgbClr val="9A1E1E"/>
                </a:solidFill>
              </a:rPr>
              <a:t>Finale</a:t>
            </a:r>
            <a:endParaRPr lang="en-US" sz="1180" dirty="0"/>
          </a:p>
        </p:txBody>
      </p:sp>
      <p:sp>
        <p:nvSpPr>
          <p:cNvPr id="46" name="Shape 44"/>
          <p:cNvSpPr/>
          <p:nvPr/>
        </p:nvSpPr>
        <p:spPr>
          <a:xfrm>
            <a:off x="2834640" y="4681728"/>
            <a:ext cx="297180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2907792" y="4782312"/>
            <a:ext cx="282549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Énigme japonaise</a:t>
            </a:r>
            <a:endParaRPr lang="en-US" sz="1180" dirty="0"/>
          </a:p>
        </p:txBody>
      </p:sp>
      <p:sp>
        <p:nvSpPr>
          <p:cNvPr id="48" name="Shape 46"/>
          <p:cNvSpPr/>
          <p:nvPr/>
        </p:nvSpPr>
        <p:spPr>
          <a:xfrm>
            <a:off x="5806440" y="4681728"/>
            <a:ext cx="5440680" cy="475488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5879592" y="4782312"/>
            <a:ext cx="52943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172033"/>
                </a:solidFill>
              </a:rPr>
              <a:t>Collaboration / Intelligence collective</a:t>
            </a:r>
            <a:endParaRPr lang="en-US" sz="1180" dirty="0"/>
          </a:p>
        </p:txBody>
      </p:sp>
      <p:sp>
        <p:nvSpPr>
          <p:cNvPr id="50" name="Shape 48"/>
          <p:cNvSpPr/>
          <p:nvPr/>
        </p:nvSpPr>
        <p:spPr>
          <a:xfrm>
            <a:off x="960120" y="5486400"/>
            <a:ext cx="10287000" cy="658368"/>
          </a:xfrm>
          <a:prstGeom prst="roundRect">
            <a:avLst>
              <a:gd name="adj" fmla="val 11111"/>
            </a:avLst>
          </a:prstGeom>
          <a:solidFill>
            <a:srgbClr val="0B203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1161288" y="5632704"/>
            <a:ext cx="988466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Code final recommandé</a:t>
            </a:r>
            <a:endParaRPr lang="en-US" sz="1700" dirty="0"/>
          </a:p>
        </p:txBody>
      </p:sp>
      <p:sp>
        <p:nvSpPr>
          <p:cNvPr id="52" name="Text 50"/>
          <p:cNvSpPr/>
          <p:nvPr/>
        </p:nvSpPr>
        <p:spPr>
          <a:xfrm>
            <a:off x="1161288" y="6053328"/>
            <a:ext cx="9884664" cy="-365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F8F4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59544 — puis réponse finale : intelligence collective.</a:t>
            </a:r>
            <a:endParaRPr lang="en-US" sz="144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6"/>
          </a:solidFill>
          <a:ln w="12700">
            <a:solidFill>
              <a:srgbClr val="07162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64592" y="164592"/>
            <a:ext cx="11862511" cy="6528816"/>
          </a:xfrm>
          <a:prstGeom prst="rect">
            <a:avLst/>
          </a:prstGeom>
          <a:solidFill>
            <a:srgbClr val="071626">
              <a:alpha val="0"/>
            </a:srgbClr>
          </a:solidFill>
          <a:ln w="15240">
            <a:solidFill>
              <a:srgbClr val="D6A84E">
                <a:alpha val="85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56032" y="685800"/>
            <a:ext cx="502920" cy="22860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知恵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協力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勝利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0120" y="475488"/>
            <a:ext cx="10424160" cy="5669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Script de facilitation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87552" y="1078992"/>
            <a:ext cx="101498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8F4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Déroulé minute par minute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987552" y="1572768"/>
            <a:ext cx="9966960" cy="0"/>
          </a:xfrm>
          <a:prstGeom prst="line">
            <a:avLst/>
          </a:prstGeom>
          <a:noFill/>
          <a:ln w="27940">
            <a:solidFill>
              <a:srgbClr val="9A1E1E">
                <a:alpha val="9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960120" y="1847088"/>
            <a:ext cx="1143000" cy="502920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33272" y="1965960"/>
            <a:ext cx="99669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40" b="1" dirty="0">
                <a:solidFill>
                  <a:srgbClr val="F8F4E8"/>
                </a:solidFill>
              </a:rPr>
              <a:t>Temps</a:t>
            </a:r>
            <a:endParaRPr lang="en-US" sz="1240" dirty="0"/>
          </a:p>
        </p:txBody>
      </p:sp>
      <p:sp>
        <p:nvSpPr>
          <p:cNvPr id="10" name="Shape 8"/>
          <p:cNvSpPr/>
          <p:nvPr/>
        </p:nvSpPr>
        <p:spPr>
          <a:xfrm>
            <a:off x="2103120" y="1847088"/>
            <a:ext cx="1965960" cy="502920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176272" y="1965960"/>
            <a:ext cx="18196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40" b="1" dirty="0">
                <a:solidFill>
                  <a:srgbClr val="F8F4E8"/>
                </a:solidFill>
              </a:rPr>
              <a:t>Séquence</a:t>
            </a:r>
            <a:endParaRPr lang="en-US" sz="1240" dirty="0"/>
          </a:p>
        </p:txBody>
      </p:sp>
      <p:sp>
        <p:nvSpPr>
          <p:cNvPr id="12" name="Shape 10"/>
          <p:cNvSpPr/>
          <p:nvPr/>
        </p:nvSpPr>
        <p:spPr>
          <a:xfrm>
            <a:off x="4069080" y="1847088"/>
            <a:ext cx="7178040" cy="502920"/>
          </a:xfrm>
          <a:prstGeom prst="rect">
            <a:avLst/>
          </a:prstGeom>
          <a:solidFill>
            <a:srgbClr val="9A1E1E"/>
          </a:solidFill>
          <a:ln w="12700">
            <a:solidFill>
              <a:srgbClr val="D6A84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142232" y="1965960"/>
            <a:ext cx="703173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40" b="1" dirty="0">
                <a:solidFill>
                  <a:srgbClr val="F8F4E8"/>
                </a:solidFill>
              </a:rPr>
              <a:t>Action animateur</a:t>
            </a:r>
            <a:endParaRPr lang="en-US" sz="1240" dirty="0"/>
          </a:p>
        </p:txBody>
      </p:sp>
      <p:sp>
        <p:nvSpPr>
          <p:cNvPr id="14" name="Shape 12"/>
          <p:cNvSpPr/>
          <p:nvPr/>
        </p:nvSpPr>
        <p:spPr>
          <a:xfrm>
            <a:off x="960120" y="2350008"/>
            <a:ext cx="114300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033272" y="2432304"/>
            <a:ext cx="9966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9A1E1E"/>
                </a:solidFill>
              </a:rPr>
              <a:t>0–3 min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2103120" y="2350008"/>
            <a:ext cx="196596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176272" y="2432304"/>
            <a:ext cx="18196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Pitch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4069080" y="2350008"/>
            <a:ext cx="717804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142232" y="2432304"/>
            <a:ext cx="70317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Installer l’histoire : le Sceau a disparu, la salle du Trône est verrouillée.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960120" y="2852928"/>
            <a:ext cx="114300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033272" y="2935224"/>
            <a:ext cx="9966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9A1E1E"/>
                </a:solidFill>
              </a:rPr>
              <a:t>3–5 min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2103120" y="2852928"/>
            <a:ext cx="196596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2176272" y="2935224"/>
            <a:ext cx="18196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Équipes &amp; rôles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069080" y="2852928"/>
            <a:ext cx="717804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4142232" y="2935224"/>
            <a:ext cx="70317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Créer les groupes, attribuer Shogun, Scribe, Ninja, Moine, experts tech.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960120" y="3355848"/>
            <a:ext cx="114300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033272" y="3438144"/>
            <a:ext cx="9966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9A1E1E"/>
                </a:solidFill>
              </a:rPr>
              <a:t>5–30 min</a:t>
            </a:r>
            <a:endParaRPr lang="en-US" sz="1100" dirty="0"/>
          </a:p>
        </p:txBody>
      </p:sp>
      <p:sp>
        <p:nvSpPr>
          <p:cNvPr id="28" name="Shape 26"/>
          <p:cNvSpPr/>
          <p:nvPr/>
        </p:nvSpPr>
        <p:spPr>
          <a:xfrm>
            <a:off x="2103120" y="3355848"/>
            <a:ext cx="196596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176272" y="3438144"/>
            <a:ext cx="18196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Portes 1 à 5</a:t>
            </a:r>
            <a:endParaRPr lang="en-US" sz="1100" dirty="0"/>
          </a:p>
        </p:txBody>
      </p:sp>
      <p:sp>
        <p:nvSpPr>
          <p:cNvPr id="30" name="Shape 28"/>
          <p:cNvSpPr/>
          <p:nvPr/>
        </p:nvSpPr>
        <p:spPr>
          <a:xfrm>
            <a:off x="4069080" y="3355848"/>
            <a:ext cx="717804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4142232" y="3438144"/>
            <a:ext cx="70317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Distribuer les enveloppes une par une. Valider seulement si le raisonnement est clair.</a:t>
            </a:r>
            <a:endParaRPr lang="en-US" sz="1100" dirty="0"/>
          </a:p>
        </p:txBody>
      </p:sp>
      <p:sp>
        <p:nvSpPr>
          <p:cNvPr id="32" name="Shape 30"/>
          <p:cNvSpPr/>
          <p:nvPr/>
        </p:nvSpPr>
        <p:spPr>
          <a:xfrm>
            <a:off x="960120" y="3858768"/>
            <a:ext cx="114300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1033272" y="3941064"/>
            <a:ext cx="9966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9A1E1E"/>
                </a:solidFill>
              </a:rPr>
              <a:t>30–35 min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2103120" y="3858768"/>
            <a:ext cx="196596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2176272" y="3941064"/>
            <a:ext cx="18196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Finale</a:t>
            </a:r>
            <a:endParaRPr lang="en-US" sz="1100" dirty="0"/>
          </a:p>
        </p:txBody>
      </p:sp>
      <p:sp>
        <p:nvSpPr>
          <p:cNvPr id="36" name="Shape 34"/>
          <p:cNvSpPr/>
          <p:nvPr/>
        </p:nvSpPr>
        <p:spPr>
          <a:xfrm>
            <a:off x="4069080" y="3858768"/>
            <a:ext cx="717804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4142232" y="3941064"/>
            <a:ext cx="70317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Assembler le code et résoudre l’énigme japonaise.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960120" y="4361688"/>
            <a:ext cx="114300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1033272" y="4443984"/>
            <a:ext cx="9966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9A1E1E"/>
                </a:solidFill>
              </a:rPr>
              <a:t>35–45 min</a:t>
            </a:r>
            <a:endParaRPr lang="en-US" sz="1100" dirty="0"/>
          </a:p>
        </p:txBody>
      </p:sp>
      <p:sp>
        <p:nvSpPr>
          <p:cNvPr id="40" name="Shape 38"/>
          <p:cNvSpPr/>
          <p:nvPr/>
        </p:nvSpPr>
        <p:spPr>
          <a:xfrm>
            <a:off x="2103120" y="4361688"/>
            <a:ext cx="196596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2176272" y="4443984"/>
            <a:ext cx="18196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Debrief agile</a:t>
            </a:r>
            <a:endParaRPr lang="en-US" sz="1100" dirty="0"/>
          </a:p>
        </p:txBody>
      </p:sp>
      <p:sp>
        <p:nvSpPr>
          <p:cNvPr id="42" name="Shape 40"/>
          <p:cNvSpPr/>
          <p:nvPr/>
        </p:nvSpPr>
        <p:spPr>
          <a:xfrm>
            <a:off x="4069080" y="4361688"/>
            <a:ext cx="7178040" cy="502920"/>
          </a:xfrm>
          <a:prstGeom prst="rect">
            <a:avLst/>
          </a:prstGeom>
          <a:solidFill>
            <a:srgbClr val="F5E7C8"/>
          </a:solidFill>
          <a:ln w="7620">
            <a:solidFill>
              <a:srgbClr val="D6A84E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4142232" y="4443984"/>
            <a:ext cx="70317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172033"/>
                </a:solidFill>
              </a:rPr>
              <a:t>Transformer l’expérience en apprentissages de collaboration.</a:t>
            </a:r>
            <a:endParaRPr lang="en-US" sz="1100" dirty="0"/>
          </a:p>
        </p:txBody>
      </p:sp>
      <p:sp>
        <p:nvSpPr>
          <p:cNvPr id="44" name="Shape 42"/>
          <p:cNvSpPr/>
          <p:nvPr/>
        </p:nvSpPr>
        <p:spPr>
          <a:xfrm>
            <a:off x="960120" y="5376672"/>
            <a:ext cx="10287000" cy="777240"/>
          </a:xfrm>
          <a:prstGeom prst="roundRect">
            <a:avLst>
              <a:gd name="adj" fmla="val 9412"/>
            </a:avLst>
          </a:prstGeom>
          <a:solidFill>
            <a:srgbClr val="0B203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1161288" y="5522976"/>
            <a:ext cx="988466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Phrase de clôture</a:t>
            </a:r>
            <a:endParaRPr lang="en-US" sz="1700" dirty="0"/>
          </a:p>
        </p:txBody>
      </p:sp>
      <p:sp>
        <p:nvSpPr>
          <p:cNvPr id="46" name="Text 44"/>
          <p:cNvSpPr/>
          <p:nvPr/>
        </p:nvSpPr>
        <p:spPr>
          <a:xfrm>
            <a:off x="1161288" y="5943600"/>
            <a:ext cx="9884664" cy="822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F8F4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“Dans une équipe agile, la valeur ne vient pas seulement de celui qui sait. Elle vient de la capacité du groupe à partager, clarifier, tester et avancer ensemble.”</a:t>
            </a:r>
            <a:endParaRPr lang="en-US" sz="144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6"/>
          </a:solidFill>
          <a:ln w="12700">
            <a:solidFill>
              <a:srgbClr val="07162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64592" y="164592"/>
            <a:ext cx="11862511" cy="6528816"/>
          </a:xfrm>
          <a:prstGeom prst="rect">
            <a:avLst/>
          </a:prstGeom>
          <a:solidFill>
            <a:srgbClr val="071626">
              <a:alpha val="0"/>
            </a:srgbClr>
          </a:solidFill>
          <a:ln w="15240">
            <a:solidFill>
              <a:srgbClr val="D6A84E">
                <a:alpha val="85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56032" y="685800"/>
            <a:ext cx="502920" cy="22860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知恵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協力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勝利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0120" y="475488"/>
            <a:ext cx="10424160" cy="5669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Guide facilitateur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87552" y="1078992"/>
            <a:ext cx="101498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8F4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Objectif : transformer un icebreaker tech en révélateur de collaboration agile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987552" y="1572768"/>
            <a:ext cx="9966960" cy="0"/>
          </a:xfrm>
          <a:prstGeom prst="line">
            <a:avLst/>
          </a:prstGeom>
          <a:noFill/>
          <a:ln w="27940">
            <a:solidFill>
              <a:srgbClr val="9A1E1E">
                <a:alpha val="9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1005840" y="1874520"/>
            <a:ext cx="3246120" cy="1828800"/>
          </a:xfrm>
          <a:prstGeom prst="roundRect">
            <a:avLst>
              <a:gd name="adj" fmla="val 4000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20700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Intention pédagogique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261872" y="2441448"/>
            <a:ext cx="2734056" cy="11155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t">
            <a:normAutofit/>
          </a:bodyPr>
          <a:lstStyle/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Créer de l’énergie rapidement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Faire émerger l’intelligence collective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Observer communication, clarification et entraide</a:t>
            </a:r>
            <a:endParaRPr lang="en-US" sz="1380" dirty="0"/>
          </a:p>
        </p:txBody>
      </p:sp>
      <p:sp>
        <p:nvSpPr>
          <p:cNvPr id="11" name="Shape 9"/>
          <p:cNvSpPr/>
          <p:nvPr/>
        </p:nvSpPr>
        <p:spPr>
          <a:xfrm>
            <a:off x="4480560" y="1874520"/>
            <a:ext cx="3246120" cy="1828800"/>
          </a:xfrm>
          <a:prstGeom prst="roundRect">
            <a:avLst>
              <a:gd name="adj" fmla="val 4000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68172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Cadre d’animation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4736592" y="2441448"/>
            <a:ext cx="2734056" cy="11155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t">
            <a:normAutofit/>
          </a:bodyPr>
          <a:lstStyle/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35 à 45 minutes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Équipes de 3 à 5 personnes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Une réponse validée par porte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Raisonnement obligatoire avant validation</a:t>
            </a:r>
            <a:endParaRPr lang="en-US" sz="1380" dirty="0"/>
          </a:p>
        </p:txBody>
      </p:sp>
      <p:sp>
        <p:nvSpPr>
          <p:cNvPr id="14" name="Shape 12"/>
          <p:cNvSpPr/>
          <p:nvPr/>
        </p:nvSpPr>
        <p:spPr>
          <a:xfrm>
            <a:off x="7955280" y="1874520"/>
            <a:ext cx="3246120" cy="1828800"/>
          </a:xfrm>
          <a:prstGeom prst="roundRect">
            <a:avLst>
              <a:gd name="adj" fmla="val 4000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15644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Matériel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8211312" y="2441448"/>
            <a:ext cx="2734056" cy="111556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t">
            <a:normAutofit/>
          </a:bodyPr>
          <a:lstStyle/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Slides projetées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Fiches imprimées en fin de deck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Enveloppes numérotées</a:t>
            </a:r>
            <a:endParaRPr lang="en-US" sz="1380" dirty="0"/>
          </a:p>
          <a:p>
            <a:pPr indent="0" marL="0">
              <a:buNone/>
            </a:pPr>
            <a:r>
              <a:rPr lang="en-US" sz="138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Chrono visible + stylos</a:t>
            </a:r>
            <a:endParaRPr lang="en-US" sz="1380" dirty="0"/>
          </a:p>
        </p:txBody>
      </p:sp>
      <p:sp>
        <p:nvSpPr>
          <p:cNvPr id="17" name="Shape 15"/>
          <p:cNvSpPr/>
          <p:nvPr/>
        </p:nvSpPr>
        <p:spPr>
          <a:xfrm>
            <a:off x="1005840" y="4160520"/>
            <a:ext cx="10195560" cy="1234440"/>
          </a:xfrm>
          <a:prstGeom prst="roundRect">
            <a:avLst>
              <a:gd name="adj" fmla="val 5926"/>
            </a:avLst>
          </a:prstGeom>
          <a:solidFill>
            <a:srgbClr val="0B203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207008" y="4306824"/>
            <a:ext cx="979322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Posture du coach agile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207008" y="4727448"/>
            <a:ext cx="9793224" cy="5394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F8F4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 donne pas les réponses. Observe les signaux faibles : qui reformule ? qui coupe la parole ? qui partage vite l’information ? qui facilite sans prendre le pouvoir ?</a:t>
            </a:r>
            <a:endParaRPr lang="en-US" sz="1440" dirty="0"/>
          </a:p>
        </p:txBody>
      </p:sp>
      <p:sp>
        <p:nvSpPr>
          <p:cNvPr id="20" name="Text 18"/>
          <p:cNvSpPr/>
          <p:nvPr/>
        </p:nvSpPr>
        <p:spPr>
          <a:xfrm>
            <a:off x="1005840" y="5806440"/>
            <a:ext cx="1024128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300" i="1" dirty="0">
                <a:solidFill>
                  <a:srgbClr val="CAB987"/>
                </a:solidFill>
              </a:rPr>
              <a:t>À utiliser comme icebreaker de lancement, atelier tech/agile, rétro ou séminaire équipe.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imperial_mission_briefing_slide_desig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6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6"/>
          </a:solidFill>
          <a:ln w="12700">
            <a:solidFill>
              <a:srgbClr val="07162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64592" y="164592"/>
            <a:ext cx="11862511" cy="6528816"/>
          </a:xfrm>
          <a:prstGeom prst="rect">
            <a:avLst/>
          </a:prstGeom>
          <a:solidFill>
            <a:srgbClr val="071626">
              <a:alpha val="0"/>
            </a:srgbClr>
          </a:solidFill>
          <a:ln w="15240">
            <a:solidFill>
              <a:srgbClr val="D6A84E">
                <a:alpha val="85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56032" y="685800"/>
            <a:ext cx="502920" cy="22860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知恵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協力</a:t>
            </a:r>
            <a:endParaRPr lang="en-US" sz="1900" dirty="0"/>
          </a:p>
          <a:p>
            <a:pPr algn="ctr" indent="0" marL="0">
              <a:buNone/>
            </a:pPr>
            <a:r>
              <a:rPr lang="en-US" sz="19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勝利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0120" y="475488"/>
            <a:ext cx="10424160" cy="56692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D6A8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Rôles impériaux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87552" y="1078992"/>
            <a:ext cx="1014984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8F4E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Distribuer les responsabilités pour accélérer la collaboration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987552" y="1572768"/>
            <a:ext cx="9966960" cy="0"/>
          </a:xfrm>
          <a:prstGeom prst="line">
            <a:avLst/>
          </a:prstGeom>
          <a:noFill/>
          <a:ln w="27940">
            <a:solidFill>
              <a:srgbClr val="9A1E1E">
                <a:alpha val="9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1005840" y="187452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20700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Shogun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1207008" y="244144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Garde le cap, le chrono et la décision finale.</a:t>
            </a:r>
            <a:endParaRPr lang="en-US" sz="1440" dirty="0"/>
          </a:p>
        </p:txBody>
      </p:sp>
      <p:sp>
        <p:nvSpPr>
          <p:cNvPr id="11" name="Shape 9"/>
          <p:cNvSpPr/>
          <p:nvPr/>
        </p:nvSpPr>
        <p:spPr>
          <a:xfrm>
            <a:off x="4480560" y="187452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68172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Scribe impérial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4681728" y="244144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Note les fragments de code et les hypothèses.</a:t>
            </a:r>
            <a:endParaRPr lang="en-US" sz="1440" dirty="0"/>
          </a:p>
        </p:txBody>
      </p:sp>
      <p:sp>
        <p:nvSpPr>
          <p:cNvPr id="14" name="Shape 12"/>
          <p:cNvSpPr/>
          <p:nvPr/>
        </p:nvSpPr>
        <p:spPr>
          <a:xfrm>
            <a:off x="7955280" y="187452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156448" y="202082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Ninja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8156448" y="244144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Repère les pièges, ambiguïtés et raccourcis dangereux.</a:t>
            </a:r>
            <a:endParaRPr lang="en-US" sz="1440" dirty="0"/>
          </a:p>
        </p:txBody>
      </p:sp>
      <p:sp>
        <p:nvSpPr>
          <p:cNvPr id="17" name="Shape 15"/>
          <p:cNvSpPr/>
          <p:nvPr/>
        </p:nvSpPr>
        <p:spPr>
          <a:xfrm>
            <a:off x="1005840" y="384048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1207008" y="398678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Moine zen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207008" y="440740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Reformule calmement avant validation.</a:t>
            </a:r>
            <a:endParaRPr lang="en-US" sz="1440" dirty="0"/>
          </a:p>
        </p:txBody>
      </p:sp>
      <p:sp>
        <p:nvSpPr>
          <p:cNvPr id="20" name="Shape 18"/>
          <p:cNvSpPr/>
          <p:nvPr/>
        </p:nvSpPr>
        <p:spPr>
          <a:xfrm>
            <a:off x="4480560" y="384048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4681728" y="398678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Samouraï réseau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4681728" y="440740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Explique les notions IP sans jargon inutile.</a:t>
            </a:r>
            <a:endParaRPr lang="en-US" sz="1440" dirty="0"/>
          </a:p>
        </p:txBody>
      </p:sp>
      <p:sp>
        <p:nvSpPr>
          <p:cNvPr id="23" name="Shape 21"/>
          <p:cNvSpPr/>
          <p:nvPr/>
        </p:nvSpPr>
        <p:spPr>
          <a:xfrm>
            <a:off x="7955280" y="3840480"/>
            <a:ext cx="3246120" cy="1417320"/>
          </a:xfrm>
          <a:prstGeom prst="roundRect">
            <a:avLst>
              <a:gd name="adj" fmla="val 5161"/>
            </a:avLst>
          </a:prstGeom>
          <a:solidFill>
            <a:srgbClr val="F5E7C8"/>
          </a:solidFill>
          <a:ln w="15240">
            <a:solidFill>
              <a:srgbClr val="D6A84E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8156448" y="3986784"/>
            <a:ext cx="284378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9A1E1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Forgeron binaire</a:t>
            </a:r>
            <a:endParaRPr lang="en-US" sz="1700" dirty="0"/>
          </a:p>
        </p:txBody>
      </p:sp>
      <p:sp>
        <p:nvSpPr>
          <p:cNvPr id="25" name="Text 23"/>
          <p:cNvSpPr/>
          <p:nvPr/>
        </p:nvSpPr>
        <p:spPr>
          <a:xfrm>
            <a:off x="8156448" y="4407408"/>
            <a:ext cx="2843784" cy="72237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40" dirty="0">
                <a:solidFill>
                  <a:srgbClr val="1720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Rend visible les calculs et conversions.</a:t>
            </a:r>
            <a:endParaRPr lang="en-US" sz="1440" dirty="0"/>
          </a:p>
        </p:txBody>
      </p:sp>
      <p:sp>
        <p:nvSpPr>
          <p:cNvPr id="26" name="Text 24"/>
          <p:cNvSpPr/>
          <p:nvPr/>
        </p:nvSpPr>
        <p:spPr>
          <a:xfrm>
            <a:off x="1005840" y="5806440"/>
            <a:ext cx="10149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i="1" dirty="0">
                <a:solidFill>
                  <a:srgbClr val="CAB987"/>
                </a:solidFill>
              </a:rPr>
              <a:t>Astuce : changer les rôles à mi-parcours si l’équipe est nombreuse.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elegant_japanese_themed_algorithm_puzzle_desig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imperial_network_mission_with_samurai_them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binary_code_and_katana_secret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elegant_japanese_inspired_game_card_desig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japanese_puzzle_poster_with_golden_accent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Smartgraphik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Escape Game Agile — Le Sceau perdu de l’Empereur — V2 Premium</dc:title>
  <dc:subject>Escape Game Agile - Empire japonais</dc:subject>
  <dc:creator>OpenAI</dc:creator>
  <cp:lastModifiedBy>OpenAI</cp:lastModifiedBy>
  <cp:revision>1</cp:revision>
  <dcterms:created xsi:type="dcterms:W3CDTF">2026-05-03T20:01:52Z</dcterms:created>
  <dcterms:modified xsi:type="dcterms:W3CDTF">2026-05-03T20:01:52Z</dcterms:modified>
</cp:coreProperties>
</file>